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3"/>
  </p:notesMasterIdLst>
  <p:sldIdLst>
    <p:sldId id="256" r:id="rId2"/>
    <p:sldId id="258" r:id="rId3"/>
    <p:sldId id="264" r:id="rId4"/>
    <p:sldId id="265" r:id="rId5"/>
    <p:sldId id="257" r:id="rId6"/>
    <p:sldId id="267" r:id="rId7"/>
    <p:sldId id="260" r:id="rId8"/>
    <p:sldId id="261" r:id="rId9"/>
    <p:sldId id="262" r:id="rId10"/>
    <p:sldId id="263"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9" d="100"/>
          <a:sy n="69" d="100"/>
        </p:scale>
        <p:origin x="7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E58661-56DF-4890-850A-A69BC762615B}" type="datetimeFigureOut">
              <a:rPr lang="en-GB" smtClean="0"/>
              <a:t>12/08/2022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61B34-5DDF-45BF-BC01-B793B144B0B4}" type="slidenum">
              <a:rPr lang="en-GB" smtClean="0"/>
              <a:t>‹#›</a:t>
            </a:fld>
            <a:endParaRPr lang="en-GB"/>
          </a:p>
        </p:txBody>
      </p:sp>
    </p:spTree>
    <p:extLst>
      <p:ext uri="{BB962C8B-B14F-4D97-AF65-F5344CB8AC3E}">
        <p14:creationId xmlns:p14="http://schemas.microsoft.com/office/powerpoint/2010/main" val="2429197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example of phonetic pronunciations</a:t>
            </a:r>
          </a:p>
          <a:p>
            <a:endParaRPr lang="en-GB" dirty="0"/>
          </a:p>
        </p:txBody>
      </p:sp>
      <p:sp>
        <p:nvSpPr>
          <p:cNvPr id="4" name="Slide Number Placeholder 3"/>
          <p:cNvSpPr>
            <a:spLocks noGrp="1"/>
          </p:cNvSpPr>
          <p:nvPr>
            <p:ph type="sldNum" sz="quarter" idx="10"/>
          </p:nvPr>
        </p:nvSpPr>
        <p:spPr/>
        <p:txBody>
          <a:bodyPr/>
          <a:lstStyle/>
          <a:p>
            <a:fld id="{DA461B34-5DDF-45BF-BC01-B793B144B0B4}" type="slidenum">
              <a:rPr lang="en-GB" smtClean="0"/>
              <a:t>2</a:t>
            </a:fld>
            <a:endParaRPr lang="en-GB"/>
          </a:p>
        </p:txBody>
      </p:sp>
    </p:spTree>
    <p:extLst>
      <p:ext uri="{BB962C8B-B14F-4D97-AF65-F5344CB8AC3E}">
        <p14:creationId xmlns:p14="http://schemas.microsoft.com/office/powerpoint/2010/main" val="417052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a:t>
            </a:r>
          </a:p>
          <a:p>
            <a:r>
              <a:rPr lang="en-US" dirty="0" smtClean="0"/>
              <a:t>make the learning of the English language as simple as can be for anyone willing to learn </a:t>
            </a:r>
            <a:endParaRPr lang="en-GB" dirty="0"/>
          </a:p>
        </p:txBody>
      </p:sp>
      <p:sp>
        <p:nvSpPr>
          <p:cNvPr id="4" name="Slide Number Placeholder 3"/>
          <p:cNvSpPr>
            <a:spLocks noGrp="1"/>
          </p:cNvSpPr>
          <p:nvPr>
            <p:ph type="sldNum" sz="quarter" idx="10"/>
          </p:nvPr>
        </p:nvSpPr>
        <p:spPr/>
        <p:txBody>
          <a:bodyPr/>
          <a:lstStyle/>
          <a:p>
            <a:fld id="{DA461B34-5DDF-45BF-BC01-B793B144B0B4}" type="slidenum">
              <a:rPr lang="en-GB" smtClean="0"/>
              <a:t>7</a:t>
            </a:fld>
            <a:endParaRPr lang="en-GB"/>
          </a:p>
        </p:txBody>
      </p:sp>
    </p:spTree>
    <p:extLst>
      <p:ext uri="{BB962C8B-B14F-4D97-AF65-F5344CB8AC3E}">
        <p14:creationId xmlns:p14="http://schemas.microsoft.com/office/powerpoint/2010/main" val="3509290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Offline means downloading</a:t>
            </a:r>
            <a:r>
              <a:rPr lang="en-US" baseline="0" dirty="0" smtClean="0"/>
              <a:t> the content first.</a:t>
            </a:r>
            <a:endParaRPr lang="en-GB" dirty="0"/>
          </a:p>
        </p:txBody>
      </p:sp>
      <p:sp>
        <p:nvSpPr>
          <p:cNvPr id="4" name="Slide Number Placeholder 3"/>
          <p:cNvSpPr>
            <a:spLocks noGrp="1"/>
          </p:cNvSpPr>
          <p:nvPr>
            <p:ph type="sldNum" sz="quarter" idx="10"/>
          </p:nvPr>
        </p:nvSpPr>
        <p:spPr/>
        <p:txBody>
          <a:bodyPr/>
          <a:lstStyle/>
          <a:p>
            <a:fld id="{DA461B34-5DDF-45BF-BC01-B793B144B0B4}" type="slidenum">
              <a:rPr lang="en-GB" smtClean="0"/>
              <a:t>9</a:t>
            </a:fld>
            <a:endParaRPr lang="en-GB"/>
          </a:p>
        </p:txBody>
      </p:sp>
    </p:spTree>
    <p:extLst>
      <p:ext uri="{BB962C8B-B14F-4D97-AF65-F5344CB8AC3E}">
        <p14:creationId xmlns:p14="http://schemas.microsoft.com/office/powerpoint/2010/main" val="1529714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8/12/2022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190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0298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912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7918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3158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52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869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87A34-81AB-432B-8DAE-1953F412C126}" type="datetimeFigureOut">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408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87A34-81AB-432B-8DAE-1953F412C126}" type="datetimeFigureOut">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072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1357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4034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4060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4162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2188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8408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606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422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87A34-81AB-432B-8DAE-1953F412C126}" type="datetimeFigureOut">
              <a:rPr lang="en-US" smtClean="0"/>
              <a:pPr/>
              <a:t>8/12/2022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19298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2660073"/>
            <a:ext cx="8791575" cy="849890"/>
          </a:xfrm>
        </p:spPr>
        <p:txBody>
          <a:bodyPr>
            <a:noAutofit/>
          </a:bodyPr>
          <a:lstStyle/>
          <a:p>
            <a:r>
              <a:rPr lang="en-US" sz="9600" dirty="0" err="1" smtClean="0">
                <a:solidFill>
                  <a:srgbClr val="FFFF00"/>
                </a:solidFill>
              </a:rPr>
              <a:t>DiV</a:t>
            </a:r>
            <a:r>
              <a:rPr lang="en-US" sz="9600" dirty="0" smtClean="0">
                <a:solidFill>
                  <a:srgbClr val="FFFF00"/>
                </a:solidFill>
              </a:rPr>
              <a:t> PROJECT</a:t>
            </a:r>
            <a:endParaRPr lang="en-GB" sz="9600" dirty="0">
              <a:solidFill>
                <a:srgbClr val="FFFF00"/>
              </a:solidFill>
            </a:endParaRPr>
          </a:p>
        </p:txBody>
      </p:sp>
      <p:sp>
        <p:nvSpPr>
          <p:cNvPr id="4" name="Subtitle 2"/>
          <p:cNvSpPr txBox="1">
            <a:spLocks/>
          </p:cNvSpPr>
          <p:nvPr/>
        </p:nvSpPr>
        <p:spPr bwMode="gray">
          <a:xfrm>
            <a:off x="1401359" y="3796612"/>
            <a:ext cx="8825658" cy="789451"/>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a:r>
              <a:rPr lang="en-US" sz="3200" b="1" dirty="0" smtClean="0">
                <a:solidFill>
                  <a:schemeClr val="bg1"/>
                </a:solidFill>
                <a:latin typeface="+mj-lt"/>
              </a:rPr>
              <a:t>Presented by: </a:t>
            </a:r>
          </a:p>
          <a:p>
            <a:pPr algn="ctr"/>
            <a:r>
              <a:rPr lang="en-US" sz="3200" b="1" dirty="0" smtClean="0">
                <a:solidFill>
                  <a:schemeClr val="bg1"/>
                </a:solidFill>
                <a:latin typeface="+mj-lt"/>
              </a:rPr>
              <a:t>Doris </a:t>
            </a:r>
            <a:r>
              <a:rPr lang="en-US" sz="3200" b="1" dirty="0" smtClean="0">
                <a:solidFill>
                  <a:schemeClr val="bg1"/>
                </a:solidFill>
                <a:latin typeface="+mj-lt"/>
              </a:rPr>
              <a:t>Agra &amp; </a:t>
            </a:r>
            <a:r>
              <a:rPr lang="en-US" sz="3200" b="1" dirty="0" err="1" smtClean="0">
                <a:solidFill>
                  <a:schemeClr val="bg1"/>
                </a:solidFill>
                <a:latin typeface="+mj-lt"/>
              </a:rPr>
              <a:t>vanessa</a:t>
            </a:r>
            <a:r>
              <a:rPr lang="en-US" sz="3200" b="1" dirty="0" smtClean="0">
                <a:solidFill>
                  <a:schemeClr val="bg1"/>
                </a:solidFill>
                <a:latin typeface="+mj-lt"/>
              </a:rPr>
              <a:t> </a:t>
            </a:r>
            <a:r>
              <a:rPr lang="en-US" sz="3200" b="1" dirty="0" err="1" smtClean="0">
                <a:solidFill>
                  <a:schemeClr val="bg1"/>
                </a:solidFill>
                <a:latin typeface="+mj-lt"/>
              </a:rPr>
              <a:t>boadi</a:t>
            </a:r>
            <a:endParaRPr lang="en-GB" sz="3200" b="1" dirty="0">
              <a:solidFill>
                <a:schemeClr val="bg1"/>
              </a:solidFill>
              <a:latin typeface="+mj-lt"/>
            </a:endParaRPr>
          </a:p>
        </p:txBody>
      </p:sp>
    </p:spTree>
    <p:extLst>
      <p:ext uri="{BB962C8B-B14F-4D97-AF65-F5344CB8AC3E}">
        <p14:creationId xmlns:p14="http://schemas.microsoft.com/office/powerpoint/2010/main" val="691592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 of learning begins TODAY!!</a:t>
            </a:r>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28482"/>
          <a:stretch/>
        </p:blipFill>
        <p:spPr>
          <a:xfrm>
            <a:off x="1041010" y="1715573"/>
            <a:ext cx="5183968" cy="504043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721" y="1715573"/>
            <a:ext cx="3977826" cy="5177368"/>
          </a:xfrm>
          <a:prstGeom prst="rect">
            <a:avLst/>
          </a:prstGeom>
        </p:spPr>
      </p:pic>
    </p:spTree>
    <p:extLst>
      <p:ext uri="{BB962C8B-B14F-4D97-AF65-F5344CB8AC3E}">
        <p14:creationId xmlns:p14="http://schemas.microsoft.com/office/powerpoint/2010/main" val="15129152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54954" y="942536"/>
            <a:ext cx="8825659" cy="3164058"/>
          </a:xfrm>
        </p:spPr>
        <p:txBody>
          <a:bodyPr>
            <a:noAutofit/>
          </a:bodyPr>
          <a:lstStyle/>
          <a:p>
            <a:pPr marL="0" indent="0">
              <a:buNone/>
            </a:pPr>
            <a:endParaRPr lang="en-US" sz="7200" dirty="0" smtClean="0"/>
          </a:p>
          <a:p>
            <a:pPr marL="0" indent="0">
              <a:buNone/>
            </a:pPr>
            <a:endParaRPr lang="en-US" sz="7200" dirty="0"/>
          </a:p>
          <a:p>
            <a:pPr marL="0" indent="0" algn="ctr">
              <a:buNone/>
            </a:pPr>
            <a:r>
              <a:rPr lang="en-US" sz="7200" dirty="0" smtClean="0">
                <a:solidFill>
                  <a:schemeClr val="accent1">
                    <a:lumMod val="75000"/>
                  </a:schemeClr>
                </a:solidFill>
                <a:latin typeface="Algerian" panose="04020705040A02060702" pitchFamily="82" charset="0"/>
              </a:rPr>
              <a:t>Thank You!!!</a:t>
            </a:r>
            <a:endParaRPr lang="en-GB" sz="7200" dirty="0">
              <a:solidFill>
                <a:schemeClr val="accent1">
                  <a:lumMod val="75000"/>
                </a:schemeClr>
              </a:solidFill>
              <a:latin typeface="Algerian" panose="04020705040A02060702" pitchFamily="82" charset="0"/>
            </a:endParaRPr>
          </a:p>
        </p:txBody>
      </p:sp>
    </p:spTree>
    <p:extLst>
      <p:ext uri="{BB962C8B-B14F-4D97-AF65-F5344CB8AC3E}">
        <p14:creationId xmlns:p14="http://schemas.microsoft.com/office/powerpoint/2010/main" val="36154651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Anecdote</a:t>
            </a:r>
            <a:endParaRPr lang="en-GB"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How learning a language has evolved over the years</a:t>
            </a:r>
          </a:p>
        </p:txBody>
      </p:sp>
    </p:spTree>
    <p:extLst>
      <p:ext uri="{BB962C8B-B14F-4D97-AF65-F5344CB8AC3E}">
        <p14:creationId xmlns:p14="http://schemas.microsoft.com/office/powerpoint/2010/main" val="1542872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11" y="-28575"/>
            <a:ext cx="5772148" cy="581890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728663"/>
            <a:ext cx="6778773" cy="5887129"/>
          </a:xfrm>
          <a:prstGeom prst="rect">
            <a:avLst/>
          </a:prstGeom>
        </p:spPr>
      </p:pic>
    </p:spTree>
    <p:extLst>
      <p:ext uri="{BB962C8B-B14F-4D97-AF65-F5344CB8AC3E}">
        <p14:creationId xmlns:p14="http://schemas.microsoft.com/office/powerpoint/2010/main" val="1990175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12104" y="185744"/>
            <a:ext cx="8761413" cy="706964"/>
          </a:xfrm>
          <a:solidFill>
            <a:schemeClr val="accent1">
              <a:lumMod val="40000"/>
              <a:lumOff val="60000"/>
            </a:schemeClr>
          </a:solidFill>
        </p:spPr>
        <p:txBody>
          <a:bodyPr anchor="b"/>
          <a:lstStyle/>
          <a:p>
            <a:pPr lvl="0" algn="ctr">
              <a:spcBef>
                <a:spcPts val="1000"/>
              </a:spcBef>
              <a:buClr>
                <a:srgbClr val="B31166"/>
              </a:buClr>
              <a:buSzPct val="80000"/>
            </a:pPr>
            <a:r>
              <a:rPr lang="en-US" sz="2800" b="1" dirty="0">
                <a:solidFill>
                  <a:prstClr val="black">
                    <a:lumMod val="75000"/>
                    <a:lumOff val="25000"/>
                  </a:prstClr>
                </a:solidFill>
                <a:ea typeface="+mn-ea"/>
                <a:cs typeface="+mn-cs"/>
              </a:rPr>
              <a:t/>
            </a:r>
            <a:br>
              <a:rPr lang="en-US" sz="2800" b="1" dirty="0">
                <a:solidFill>
                  <a:prstClr val="black">
                    <a:lumMod val="75000"/>
                    <a:lumOff val="25000"/>
                  </a:prstClr>
                </a:solidFill>
                <a:ea typeface="+mn-ea"/>
                <a:cs typeface="+mn-cs"/>
              </a:rPr>
            </a:br>
            <a:r>
              <a:rPr lang="en-US" sz="2800" b="1" dirty="0">
                <a:solidFill>
                  <a:prstClr val="black">
                    <a:lumMod val="75000"/>
                    <a:lumOff val="25000"/>
                  </a:prstClr>
                </a:solidFill>
                <a:ea typeface="+mn-ea"/>
                <a:cs typeface="+mn-cs"/>
              </a:rPr>
              <a:t>What learning looks </a:t>
            </a:r>
            <a:r>
              <a:rPr lang="en-US" sz="2800" b="1" dirty="0" smtClean="0">
                <a:solidFill>
                  <a:prstClr val="black">
                    <a:lumMod val="75000"/>
                    <a:lumOff val="25000"/>
                  </a:prstClr>
                </a:solidFill>
                <a:ea typeface="+mn-ea"/>
                <a:cs typeface="+mn-cs"/>
              </a:rPr>
              <a:t>like now, and </a:t>
            </a:r>
            <a:r>
              <a:rPr lang="en-US" sz="2800" b="1" dirty="0">
                <a:solidFill>
                  <a:prstClr val="black">
                    <a:lumMod val="75000"/>
                    <a:lumOff val="25000"/>
                  </a:prstClr>
                </a:solidFill>
                <a:ea typeface="+mn-ea"/>
                <a:cs typeface="+mn-cs"/>
              </a:rPr>
              <a:t>in the </a:t>
            </a:r>
            <a:r>
              <a:rPr lang="en-US" sz="2800" b="1" dirty="0" smtClean="0">
                <a:solidFill>
                  <a:prstClr val="black">
                    <a:lumMod val="75000"/>
                    <a:lumOff val="25000"/>
                  </a:prstClr>
                </a:solidFill>
                <a:ea typeface="+mn-ea"/>
                <a:cs typeface="+mn-cs"/>
              </a:rPr>
              <a:t>future</a:t>
            </a:r>
            <a:endParaRPr lang="en-GB" sz="2800"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24" y="974725"/>
            <a:ext cx="4593739" cy="4625976"/>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9163" y="964146"/>
            <a:ext cx="7462837" cy="5861582"/>
          </a:xfrm>
          <a:prstGeom prst="rect">
            <a:avLst/>
          </a:prstGeom>
        </p:spPr>
      </p:pic>
    </p:spTree>
    <p:extLst>
      <p:ext uri="{BB962C8B-B14F-4D97-AF65-F5344CB8AC3E}">
        <p14:creationId xmlns:p14="http://schemas.microsoft.com/office/powerpoint/2010/main" val="16919770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verview</a:t>
            </a:r>
            <a:endParaRPr lang="en-GB" dirty="0"/>
          </a:p>
        </p:txBody>
      </p:sp>
      <p:sp>
        <p:nvSpPr>
          <p:cNvPr id="3" name="Content Placeholder 2"/>
          <p:cNvSpPr>
            <a:spLocks noGrp="1"/>
          </p:cNvSpPr>
          <p:nvPr>
            <p:ph idx="1"/>
          </p:nvPr>
        </p:nvSpPr>
        <p:spPr/>
        <p:txBody>
          <a:bodyPr/>
          <a:lstStyle/>
          <a:p>
            <a:r>
              <a:rPr lang="en-US" dirty="0" smtClean="0"/>
              <a:t>English Language Activities made accessible</a:t>
            </a:r>
          </a:p>
          <a:p>
            <a:r>
              <a:rPr lang="en-US" dirty="0" smtClean="0"/>
              <a:t>Offline and Online content</a:t>
            </a:r>
          </a:p>
          <a:p>
            <a:r>
              <a:rPr lang="en-US" dirty="0" smtClean="0"/>
              <a:t>Pre-tests/Post-tests available</a:t>
            </a:r>
          </a:p>
          <a:p>
            <a:r>
              <a:rPr lang="en-US" dirty="0" smtClean="0"/>
              <a:t>Audio Content</a:t>
            </a:r>
          </a:p>
          <a:p>
            <a:r>
              <a:rPr lang="en-US" dirty="0" smtClean="0"/>
              <a:t>Video Content</a:t>
            </a:r>
          </a:p>
          <a:p>
            <a:r>
              <a:rPr lang="en-US" dirty="0" smtClean="0"/>
              <a:t>Targeted at children ages 2 to 16 years</a:t>
            </a:r>
          </a:p>
          <a:p>
            <a:pPr marL="0" indent="0">
              <a:buNone/>
            </a:pPr>
            <a:endParaRPr lang="en-US" dirty="0" smtClean="0"/>
          </a:p>
          <a:p>
            <a:endParaRPr lang="en-GB" dirty="0"/>
          </a:p>
        </p:txBody>
      </p:sp>
    </p:spTree>
    <p:extLst>
      <p:ext uri="{BB962C8B-B14F-4D97-AF65-F5344CB8AC3E}">
        <p14:creationId xmlns:p14="http://schemas.microsoft.com/office/powerpoint/2010/main" val="2936788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2660073"/>
            <a:ext cx="8791575" cy="849890"/>
          </a:xfrm>
        </p:spPr>
        <p:txBody>
          <a:bodyPr>
            <a:noAutofit/>
          </a:bodyPr>
          <a:lstStyle/>
          <a:p>
            <a:r>
              <a:rPr lang="en-US" sz="9600" dirty="0" smtClean="0">
                <a:solidFill>
                  <a:srgbClr val="FFFF00"/>
                </a:solidFill>
              </a:rPr>
              <a:t>ENGLISH PRO</a:t>
            </a:r>
            <a:endParaRPr lang="en-GB" sz="9600" dirty="0">
              <a:solidFill>
                <a:srgbClr val="FFFF00"/>
              </a:solidFill>
            </a:endParaRPr>
          </a:p>
        </p:txBody>
      </p:sp>
      <p:sp>
        <p:nvSpPr>
          <p:cNvPr id="3" name="Subtitle 2"/>
          <p:cNvSpPr>
            <a:spLocks noGrp="1"/>
          </p:cNvSpPr>
          <p:nvPr>
            <p:ph type="subTitle" idx="1"/>
          </p:nvPr>
        </p:nvSpPr>
        <p:spPr>
          <a:xfrm>
            <a:off x="1445907" y="3585886"/>
            <a:ext cx="8825658" cy="542770"/>
          </a:xfrm>
        </p:spPr>
        <p:txBody>
          <a:bodyPr>
            <a:noAutofit/>
          </a:bodyPr>
          <a:lstStyle/>
          <a:p>
            <a:pPr algn="ctr"/>
            <a:r>
              <a:rPr lang="en-US" sz="3200" dirty="0" smtClean="0">
                <a:solidFill>
                  <a:schemeClr val="bg1"/>
                </a:solidFill>
                <a:latin typeface="Colonna MT" panose="04020805060202030203" pitchFamily="82" charset="0"/>
              </a:rPr>
              <a:t>Handy Language activities for everyone</a:t>
            </a:r>
            <a:endParaRPr lang="en-GB" sz="3200" dirty="0">
              <a:solidFill>
                <a:schemeClr val="bg1"/>
              </a:solidFill>
              <a:latin typeface="Colonna MT" panose="04020805060202030203" pitchFamily="82" charset="0"/>
            </a:endParaRPr>
          </a:p>
        </p:txBody>
      </p:sp>
      <p:sp>
        <p:nvSpPr>
          <p:cNvPr id="5" name="Title 1"/>
          <p:cNvSpPr txBox="1">
            <a:spLocks/>
          </p:cNvSpPr>
          <p:nvPr/>
        </p:nvSpPr>
        <p:spPr bwMode="gray">
          <a:xfrm>
            <a:off x="1154954" y="973668"/>
            <a:ext cx="8761413" cy="706964"/>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Business Name</a:t>
            </a:r>
            <a:endParaRPr lang="en-GB" dirty="0"/>
          </a:p>
        </p:txBody>
      </p:sp>
      <p:sp>
        <p:nvSpPr>
          <p:cNvPr id="6" name="Content Placeholder 2"/>
          <p:cNvSpPr txBox="1">
            <a:spLocks/>
          </p:cNvSpPr>
          <p:nvPr/>
        </p:nvSpPr>
        <p:spPr bwMode="gray">
          <a:xfrm>
            <a:off x="1154954" y="4263488"/>
            <a:ext cx="8825659" cy="1701214"/>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endParaRPr lang="en-US" cap="none" dirty="0" smtClean="0">
              <a:solidFill>
                <a:schemeClr val="bg1"/>
              </a:solidFill>
            </a:endParaRPr>
          </a:p>
          <a:p>
            <a:r>
              <a:rPr lang="en-US" cap="none" dirty="0" smtClean="0">
                <a:solidFill>
                  <a:schemeClr val="bg1"/>
                </a:solidFill>
              </a:rPr>
              <a:t>Because… Anybody can become a pro with constant learning, and our website is here to make that happen.</a:t>
            </a:r>
          </a:p>
          <a:p>
            <a:endParaRPr lang="en-GB" cap="none" dirty="0">
              <a:solidFill>
                <a:schemeClr val="bg1"/>
              </a:solidFill>
            </a:endParaRPr>
          </a:p>
        </p:txBody>
      </p:sp>
    </p:spTree>
    <p:extLst>
      <p:ext uri="{BB962C8B-B14F-4D97-AF65-F5344CB8AC3E}">
        <p14:creationId xmlns:p14="http://schemas.microsoft.com/office/powerpoint/2010/main" val="8963394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Website</a:t>
            </a:r>
            <a:endParaRPr lang="en-GB" dirty="0"/>
          </a:p>
        </p:txBody>
      </p:sp>
      <p:sp>
        <p:nvSpPr>
          <p:cNvPr id="3" name="Content Placeholder 2"/>
          <p:cNvSpPr>
            <a:spLocks noGrp="1"/>
          </p:cNvSpPr>
          <p:nvPr>
            <p:ph idx="1"/>
          </p:nvPr>
        </p:nvSpPr>
        <p:spPr/>
        <p:txBody>
          <a:bodyPr/>
          <a:lstStyle/>
          <a:p>
            <a:endParaRPr lang="en-US" dirty="0" smtClean="0"/>
          </a:p>
          <a:p>
            <a:pPr marL="0" indent="0">
              <a:buNone/>
            </a:pPr>
            <a:r>
              <a:rPr lang="en-US" dirty="0" smtClean="0"/>
              <a:t>Here are our objectives;</a:t>
            </a:r>
          </a:p>
          <a:p>
            <a:r>
              <a:rPr lang="en-US" dirty="0" smtClean="0"/>
              <a:t>To make quality language resources available and easily accessible.</a:t>
            </a:r>
          </a:p>
          <a:p>
            <a:pPr marL="0" indent="0">
              <a:buNone/>
            </a:pPr>
            <a:endParaRPr lang="en-US" dirty="0" smtClean="0"/>
          </a:p>
          <a:p>
            <a:r>
              <a:rPr lang="en-US" dirty="0" smtClean="0"/>
              <a:t>To record progress in users’ levels after 5 weeks of using resources on the website. </a:t>
            </a:r>
          </a:p>
          <a:p>
            <a:pPr marL="0" indent="0">
              <a:buNone/>
            </a:pPr>
            <a:endParaRPr lang="en-GB" dirty="0"/>
          </a:p>
        </p:txBody>
      </p:sp>
    </p:spTree>
    <p:extLst>
      <p:ext uri="{BB962C8B-B14F-4D97-AF65-F5344CB8AC3E}">
        <p14:creationId xmlns:p14="http://schemas.microsoft.com/office/powerpoint/2010/main" val="3519217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scenarios</a:t>
            </a:r>
            <a:endParaRPr lang="en-GB" dirty="0"/>
          </a:p>
        </p:txBody>
      </p:sp>
      <p:sp>
        <p:nvSpPr>
          <p:cNvPr id="3" name="Content Placeholder 2"/>
          <p:cNvSpPr>
            <a:spLocks noGrp="1"/>
          </p:cNvSpPr>
          <p:nvPr>
            <p:ph idx="1"/>
          </p:nvPr>
        </p:nvSpPr>
        <p:spPr/>
        <p:txBody>
          <a:bodyPr>
            <a:normAutofit lnSpcReduction="10000"/>
          </a:bodyPr>
          <a:lstStyle/>
          <a:p>
            <a:r>
              <a:rPr lang="en-US" dirty="0" smtClean="0"/>
              <a:t>Schools/people in deprived areas can have access to offline content at no fee.</a:t>
            </a:r>
          </a:p>
          <a:p>
            <a:pPr marL="0" indent="0">
              <a:buNone/>
            </a:pPr>
            <a:endParaRPr lang="en-US" dirty="0" smtClean="0"/>
          </a:p>
          <a:p>
            <a:r>
              <a:rPr lang="en-US" dirty="0" smtClean="0"/>
              <a:t>Homeschooled pupils can use the tests offered to match levels of those in mainstream schools.</a:t>
            </a:r>
          </a:p>
          <a:p>
            <a:endParaRPr lang="en-US" dirty="0" smtClean="0"/>
          </a:p>
          <a:p>
            <a:r>
              <a:rPr lang="en-US" dirty="0" smtClean="0"/>
              <a:t>Teachers can log in during free periods to get content for class usage. </a:t>
            </a:r>
          </a:p>
          <a:p>
            <a:endParaRPr lang="en-US" dirty="0" smtClean="0"/>
          </a:p>
          <a:p>
            <a:r>
              <a:rPr lang="en-US" dirty="0" smtClean="0"/>
              <a:t>Book lovers </a:t>
            </a:r>
            <a:r>
              <a:rPr lang="en-US" dirty="0" smtClean="0"/>
              <a:t>can read e-books on the website or purchase books </a:t>
            </a:r>
            <a:r>
              <a:rPr lang="en-US" dirty="0" smtClean="0"/>
              <a:t>if they wish to have them in hard </a:t>
            </a:r>
            <a:r>
              <a:rPr lang="en-US" dirty="0" smtClean="0"/>
              <a:t>cover.</a:t>
            </a:r>
            <a:endParaRPr lang="en-GB" dirty="0"/>
          </a:p>
        </p:txBody>
      </p:sp>
    </p:spTree>
    <p:extLst>
      <p:ext uri="{BB962C8B-B14F-4D97-AF65-F5344CB8AC3E}">
        <p14:creationId xmlns:p14="http://schemas.microsoft.com/office/powerpoint/2010/main" val="4146426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ompetitors</a:t>
            </a:r>
            <a:endParaRPr lang="en-GB" dirty="0"/>
          </a:p>
        </p:txBody>
      </p:sp>
      <p:sp>
        <p:nvSpPr>
          <p:cNvPr id="3" name="Content Placeholder 2"/>
          <p:cNvSpPr>
            <a:spLocks noGrp="1"/>
          </p:cNvSpPr>
          <p:nvPr>
            <p:ph idx="1"/>
          </p:nvPr>
        </p:nvSpPr>
        <p:spPr/>
        <p:txBody>
          <a:bodyPr>
            <a:normAutofit fontScale="85000" lnSpcReduction="20000"/>
          </a:bodyPr>
          <a:lstStyle/>
          <a:p>
            <a:pPr marL="0" indent="0">
              <a:buNone/>
            </a:pPr>
            <a:endParaRPr lang="en-US" dirty="0" smtClean="0"/>
          </a:p>
          <a:p>
            <a:r>
              <a:rPr lang="en-US" dirty="0" smtClean="0"/>
              <a:t>Ghana Library Authority</a:t>
            </a:r>
          </a:p>
          <a:p>
            <a:pPr marL="0" indent="0">
              <a:buNone/>
            </a:pPr>
            <a:endParaRPr lang="en-US" dirty="0" smtClean="0"/>
          </a:p>
          <a:p>
            <a:pPr marL="0" indent="0">
              <a:buNone/>
            </a:pPr>
            <a:r>
              <a:rPr lang="en-US" dirty="0" smtClean="0"/>
              <a:t>What makes us different?</a:t>
            </a:r>
            <a:endParaRPr lang="en-US" dirty="0"/>
          </a:p>
          <a:p>
            <a:r>
              <a:rPr lang="en-US" dirty="0" smtClean="0"/>
              <a:t>Our USP is that our users can have access to some of our content offline.</a:t>
            </a:r>
          </a:p>
          <a:p>
            <a:r>
              <a:rPr lang="en-US" dirty="0" smtClean="0"/>
              <a:t>Easy navigation.</a:t>
            </a:r>
          </a:p>
          <a:p>
            <a:r>
              <a:rPr lang="en-US" dirty="0" smtClean="0"/>
              <a:t>No sign up required to have access to basic features.</a:t>
            </a:r>
          </a:p>
          <a:p>
            <a:r>
              <a:rPr lang="en-US" dirty="0" smtClean="0"/>
              <a:t>Our website is targeted at a specific demographic, which is children ages 2 to 16. This means we are better suited to offer resources that are more personal and solve specific needs as opposed to offering general material and leaving the children to maneuver on their own. </a:t>
            </a:r>
          </a:p>
          <a:p>
            <a:r>
              <a:rPr lang="en-US" dirty="0" smtClean="0"/>
              <a:t>Content is aligned to users’ levels of language appreciation.  </a:t>
            </a:r>
          </a:p>
        </p:txBody>
      </p:sp>
    </p:spTree>
    <p:extLst>
      <p:ext uri="{BB962C8B-B14F-4D97-AF65-F5344CB8AC3E}">
        <p14:creationId xmlns:p14="http://schemas.microsoft.com/office/powerpoint/2010/main" val="14092009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3527</TotalTime>
  <Words>330</Words>
  <Application>Microsoft Office PowerPoint</Application>
  <PresentationFormat>Widescreen</PresentationFormat>
  <Paragraphs>54</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vt:lpstr>
      <vt:lpstr>Calibri</vt:lpstr>
      <vt:lpstr>Century Gothic</vt:lpstr>
      <vt:lpstr>Colonna MT</vt:lpstr>
      <vt:lpstr>Wingdings 3</vt:lpstr>
      <vt:lpstr>Ion Boardroom</vt:lpstr>
      <vt:lpstr>DiV PROJECT</vt:lpstr>
      <vt:lpstr>Anecdote</vt:lpstr>
      <vt:lpstr>PowerPoint Presentation</vt:lpstr>
      <vt:lpstr> What learning looks like now, and in the future</vt:lpstr>
      <vt:lpstr>Overview</vt:lpstr>
      <vt:lpstr>ENGLISH PRO</vt:lpstr>
      <vt:lpstr>Purpose of Website</vt:lpstr>
      <vt:lpstr>Application scenarios</vt:lpstr>
      <vt:lpstr>Competitors</vt:lpstr>
      <vt:lpstr>The Future of learning begins TODAY!!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Pro</dc:title>
  <dc:creator>Doris Agra</dc:creator>
  <cp:lastModifiedBy>Doris Agra</cp:lastModifiedBy>
  <cp:revision>20</cp:revision>
  <dcterms:created xsi:type="dcterms:W3CDTF">2022-06-29T14:25:47Z</dcterms:created>
  <dcterms:modified xsi:type="dcterms:W3CDTF">2022-08-12T00:39:04Z</dcterms:modified>
</cp:coreProperties>
</file>